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72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0F6A7-3C67-41AE-91E2-304F72D74EE4}" type="datetimeFigureOut">
              <a:rPr lang="hr-HR" smtClean="0"/>
              <a:t>9.12.2020.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DAE56-F4BE-4845-81C0-1F0CAE1268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56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https://www.google.com/search?q=u%C4%8Denje&amp;source=lnms&amp;tbm=isch&amp;sa=X&amp;ved=2ahUKEwifroaVuMHtAhXRwosKHVyXCgAQ_AUoAXoECAQQAw&amp;biw=1536&amp;bih=722#imgrc=BMM0DC4cAZseSM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DAE56-F4BE-4845-81C0-1F0CAE12681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869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https://www.google.com/search?q=u%C4%8Denje&amp;source=lnms&amp;tbm=isch&amp;sa=X&amp;ved=2ahUKEwifroaVuMHtAhXRwosKHVyXCgAQ_AUoAXoECAQQAw&amp;biw=1536&amp;bih=722#imgrc=Ugg95Px7xPBWZM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DAE56-F4BE-4845-81C0-1F0CAE12681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76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https://www.google.com/search?q=koncentracija&amp;hl=hr&amp;source=lnms&amp;tbm=isch&amp;sa=X&amp;ved=2ahUKEwiKp_yWu8HtAhXI-yoKHUfHCfUQ_AUoAXoECAQQAw&amp;biw=1536&amp;bih=666#imgrc=wS933aW0JJ422M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DAE56-F4BE-4845-81C0-1F0CAE12681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700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success+child+climbing+stairs&amp;tbm=isch&amp;ved=2ahUKEwiDgqnyvMHtAhUaxuAKHUe4Aa4Q2-cCegQIABAA&amp;oq=success+chi&amp;gs_lcp=CgNpbWcQARgGMgQIABATMgQIABATMgQIABATMgQIABATMgQIABATMgQIABATMgQIABATMgQIABATMgQIABATMgQIABATOggIABAFEB4QEzoICAAQCBAeEBNQ4hJY-hVgkjFoAHAAeACAAbUBiAGpApIBAzAuMpgBAKABAaoBC2d3cy13aXotaW1nwAEB&amp;sclient=img&amp;ei=QRDRX8PdGZqMgwfH8IbwCg&amp;bih=666&amp;biw=1536#imgrc=IG4Bj2eiqATvRM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DAE56-F4BE-4845-81C0-1F0CAE126810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7018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Slika preuzeta s: https://www.google.com/search?q=notes&amp;tbm=isch&amp;ved=2ahUKEwiv14r2vMHtAhUx0uAKHd_6A2MQ2-cCegQIABAA&amp;oq=notes&amp;gs_lcp=CgNpbWcQAzIFCAAQsQMyAggAMgIIADICCAAyAggAMgIIADICCAAyAggAMgIIADICCAA6CAgAELEDEIMBOgcIABCxAxBDOgQIABBDUOSEDljmjg5glJEOaABwAHgAgAGKAYgBqwSSAQMyLjOYAQCgAQGqAQtnd3Mtd2l6LWltZ7ABAMABAQ&amp;sclient=img&amp;ei=SRDRX--OE7Gkgwff9Y-YBg&amp;bih=666&amp;biw=1536#imgrc=71bMoKERB7yEWM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DAE56-F4BE-4845-81C0-1F0CAE126810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611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18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58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377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726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9442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778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7906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71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98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19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78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858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8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93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18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438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46EE-042D-4C79-A573-DC8E03296D10}" type="datetimeFigureOut">
              <a:rPr lang="hr-HR" smtClean="0"/>
              <a:pPr/>
              <a:t>9.12.2020.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782C97-A1A9-45B6-99DC-5E01F8DFF1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125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KAKO USPJEŠNO UČITI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961685" cy="1322382"/>
          </a:xfrm>
        </p:spPr>
        <p:txBody>
          <a:bodyPr>
            <a:normAutofit/>
          </a:bodyPr>
          <a:lstStyle/>
          <a:p>
            <a:r>
              <a:rPr lang="pl-PL" sz="19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OŠ ˝Sveti Matej” Viškovo</a:t>
            </a:r>
          </a:p>
          <a:p>
            <a:r>
              <a:rPr lang="pl-PL" sz="16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Pedagog: Jasna Pipinić, prof.</a:t>
            </a:r>
          </a:p>
          <a:p>
            <a:r>
              <a:rPr lang="pl-PL" sz="16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Socijalni pedagog:Irena Stević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060C-07E0-41D3-A0CF-2E0C9614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Tehnike koncentracije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34FD6-BA22-491F-9C44-742BE728B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>
                <a:solidFill>
                  <a:srgbClr val="FF0000"/>
                </a:solidFill>
              </a:rPr>
              <a:t>“UČI OD PAUKA”</a:t>
            </a:r>
          </a:p>
          <a:p>
            <a:r>
              <a:rPr lang="hr-HR" dirty="0"/>
              <a:t>- </a:t>
            </a:r>
            <a:r>
              <a:rPr lang="hr-HR" sz="1800" dirty="0"/>
              <a:t>Zatreseš li paukovu mrežu, on će odmah dojuriti da provjeri nije li mu se možda nešto ulovilo. Ponoviš li to više puta, on će još nekoliko puta doći, a potom se „opametiti“ i odustati. Opameti se i ti, nemoj dopustiti da te zasmeta baš svaki zvuk izvana (svako otvaranje vrata, svaka tuđa izgovorena riječ, …). Usmjeri se na „muhu“ koju već imaš u mreži i s kojom se moraš baviti. Dakle, ako te nešto omete, reci sebi: „O.K. To me je malo dekoncentriralo, ali sad se opet vraćam učenju.“ Prekid zamisli kao ciglu koja ti je pala na stol ispred tebe i koju ćeš ti uzeti i jednostavno staviti sa strane da ti ne smeta. Možda zvuči čudno, ali pokušaj! Mnogima je uspjelo.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243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7A335-8112-4C82-AD53-54637F4D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Tehnike koncentracije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D08C-0F68-4C6D-AEE8-B6E1718E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>
                <a:solidFill>
                  <a:srgbClr val="FF0000"/>
                </a:solidFill>
              </a:rPr>
              <a:t>“VRIJEME ZA BRIGU”</a:t>
            </a:r>
          </a:p>
          <a:p>
            <a:r>
              <a:rPr lang="hr-HR" sz="1800" dirty="0"/>
              <a:t> odredi svaki dan posebno vrijeme za razmišljanje o svemu što te brine i što ti prilikom učenja ometa pažnju. Nemoj zaboraviti na taj dogovor sa samim sobom pa tada stvarno pretresi sve ono što ti je smetalo za vrijeme učenja.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904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ZAŠTO JE VAŽNA MOTIVACIJA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48625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            </a:t>
            </a:r>
          </a:p>
          <a:p>
            <a:r>
              <a:rPr lang="hr-HR" dirty="0"/>
              <a:t>Uz bolju koncentraciju postizat ćeš više za manje vremena, a mogući su i značajni efekti na samopouzdanju nakon što shvatiš koliko više zapravo možeš postići!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r>
              <a:rPr lang="hr-HR" dirty="0"/>
              <a:t>Ne pokušaš li, sigurno nećeš uspjeti!</a:t>
            </a:r>
            <a:br>
              <a:rPr lang="hr-HR" dirty="0"/>
            </a:br>
            <a:r>
              <a:rPr lang="hr-HR" dirty="0"/>
              <a:t>Pokušaš li, uspjeh je sasvim moguć!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A262F-1299-4B4D-99C7-98FEC1C07B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93096"/>
            <a:ext cx="2353444" cy="23534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OTKRIJ SVOJ STIL UČENJA I SKORISTI GA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/>
                </a:solidFill>
              </a:rPr>
              <a:t>VIZUALNI TIP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dirty="0"/>
              <a:t>Radite crteže, mape, tablice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dirty="0"/>
              <a:t>Koristite planere i kalendare za zapisivanje obaveza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dirty="0"/>
              <a:t>Koristite marker za obilježavanje bitnog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dirty="0"/>
              <a:t>Uredite svoje bilješke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r-HR" dirty="0"/>
              <a:t>Pokušajte vizualizirati činjenice i ideje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3" y="980728"/>
            <a:ext cx="6417760" cy="50606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>
                <a:solidFill>
                  <a:schemeClr val="accent2"/>
                </a:solidFill>
              </a:rPr>
              <a:t>SLUŠNI TIP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Uči s nekim tako da možete razgovarati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Čitaj gradivo glasno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Glasno ponavljaj činjenice</a:t>
            </a:r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r>
              <a:rPr lang="hr-HR" dirty="0">
                <a:solidFill>
                  <a:schemeClr val="accent2"/>
                </a:solidFill>
              </a:rPr>
              <a:t>TJELESNI TIP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Hodaj dok učiš ili ponavljaš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Ponavljaj što si naučio dok se baviš nekim sportom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Radi stanke za vrijeme učenja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KAKO RADITI NA TEKSTU –        AKTIVNO UČENJE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PREGLEDAJ TEKST</a:t>
            </a:r>
          </a:p>
          <a:p>
            <a:pPr marL="514350" indent="-514350"/>
            <a:r>
              <a:rPr lang="hr-HR" dirty="0"/>
              <a:t>Naslov</a:t>
            </a:r>
          </a:p>
          <a:p>
            <a:pPr marL="514350" indent="-514350"/>
            <a:r>
              <a:rPr lang="hr-HR" dirty="0"/>
              <a:t>Prisjeti se što već znaš o tome</a:t>
            </a:r>
          </a:p>
          <a:p>
            <a:pPr marL="514350" indent="-514350"/>
            <a:r>
              <a:rPr lang="hr-HR" dirty="0"/>
              <a:t>Pregledaj ilustracije</a:t>
            </a:r>
          </a:p>
          <a:p>
            <a:pPr marL="514350" indent="-514350"/>
            <a:r>
              <a:rPr lang="hr-HR" dirty="0"/>
              <a:t>Pročitaj prvi i zadnji odlomak</a:t>
            </a:r>
          </a:p>
          <a:p>
            <a:pPr marL="514350" indent="-514350"/>
            <a:r>
              <a:rPr lang="hr-HR" dirty="0"/>
              <a:t>“preleti” kroz tekst</a:t>
            </a:r>
          </a:p>
          <a:p>
            <a:pPr marL="514350" indent="-514350">
              <a:buNone/>
            </a:pPr>
            <a:r>
              <a:rPr lang="hr-HR" dirty="0"/>
              <a:t>2. POSTAVI PITANJA</a:t>
            </a:r>
          </a:p>
          <a:p>
            <a:pPr marL="514350" indent="-514350">
              <a:buNone/>
            </a:pPr>
            <a:r>
              <a:rPr lang="hr-HR" dirty="0"/>
              <a:t>3. PROČITAJ I NAPRAVI BILJEŠKE</a:t>
            </a:r>
          </a:p>
          <a:p>
            <a:pPr marL="514350" indent="-514350">
              <a:buNone/>
            </a:pPr>
            <a:r>
              <a:rPr lang="hr-HR" dirty="0"/>
              <a:t>4. PONOVI SVOJIM RIJEČIMA</a:t>
            </a:r>
          </a:p>
          <a:p>
            <a:pPr marL="514350" indent="-514350">
              <a:buNone/>
            </a:pPr>
            <a:r>
              <a:rPr lang="hr-HR" dirty="0"/>
              <a:t>5. PONOVO PROČITAJ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NAPRAVITI BILJEŠKE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PODVLAČENJE BITNIH RIJEČI ILI REČENICA</a:t>
            </a:r>
          </a:p>
          <a:p>
            <a:r>
              <a:rPr lang="hr-HR" dirty="0"/>
              <a:t>KOMENTARI NA MARGINAMA ( PROSTOR SA STRANE)</a:t>
            </a:r>
          </a:p>
          <a:p>
            <a:r>
              <a:rPr lang="hr-HR" dirty="0"/>
              <a:t>RADITE SAŽETAK – IZABERITE NAJVAŽNIJE REČENICE ILI IH SAMI NAPIŠITE)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93827E-99D6-481C-95CF-0FC27EFA0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501008"/>
            <a:ext cx="4265149" cy="3198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SLUŠATI NA SATU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Obrati pažnju na ono što se govori</a:t>
            </a:r>
          </a:p>
          <a:p>
            <a:r>
              <a:rPr lang="hr-HR" dirty="0"/>
              <a:t>Poveži ono što čuješ s onim što već znaš</a:t>
            </a:r>
          </a:p>
          <a:p>
            <a:r>
              <a:rPr lang="hr-HR" dirty="0"/>
              <a:t>Pokušaj otkriti koja je glavna ideja</a:t>
            </a:r>
          </a:p>
          <a:p>
            <a:r>
              <a:rPr lang="hr-HR" dirty="0"/>
              <a:t>Zapiši zadaću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SE MOTIVIRATI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“Meni se nikad ne uči”</a:t>
            </a:r>
          </a:p>
          <a:p>
            <a:pPr>
              <a:buNone/>
            </a:pPr>
            <a:r>
              <a:rPr lang="hr-HR" dirty="0"/>
              <a:t>Ne čekaj inspiraciju – počni odmah raditi</a:t>
            </a:r>
          </a:p>
          <a:p>
            <a:r>
              <a:rPr lang="hr-HR" b="1" dirty="0">
                <a:solidFill>
                  <a:srgbClr val="FF0000"/>
                </a:solidFill>
              </a:rPr>
              <a:t>“Toga ima puno”</a:t>
            </a:r>
          </a:p>
          <a:p>
            <a:pPr>
              <a:buNone/>
            </a:pPr>
            <a:r>
              <a:rPr lang="hr-HR" dirty="0"/>
              <a:t>Podijeli gradivo na manje dijelove i uči dio po dio</a:t>
            </a:r>
          </a:p>
          <a:p>
            <a:r>
              <a:rPr lang="hr-HR" b="1" dirty="0">
                <a:solidFill>
                  <a:srgbClr val="FF0000"/>
                </a:solidFill>
              </a:rPr>
              <a:t>“Pa ne mogu stalno učiti”</a:t>
            </a:r>
          </a:p>
          <a:p>
            <a:pPr>
              <a:buNone/>
            </a:pPr>
            <a:r>
              <a:rPr lang="hr-HR" dirty="0"/>
              <a:t>Nagradi se za svaki uspjeh</a:t>
            </a:r>
          </a:p>
          <a:p>
            <a:r>
              <a:rPr lang="hr-HR" b="1" dirty="0">
                <a:solidFill>
                  <a:srgbClr val="FF0000"/>
                </a:solidFill>
              </a:rPr>
              <a:t>“Ionako ću dobiti lošu ocjenu”</a:t>
            </a:r>
          </a:p>
          <a:p>
            <a:pPr>
              <a:buNone/>
            </a:pPr>
            <a:r>
              <a:rPr lang="hr-HR" dirty="0"/>
              <a:t>Pazi što želiš – moglo bi ti se ostvariti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UČENJE?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Vještina koju je potrebno razvijati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Aktivnost koja se sastoji od niza manjih aktivnosti:</a:t>
            </a:r>
          </a:p>
          <a:p>
            <a:pPr marL="514350" indent="-514350"/>
            <a:r>
              <a:rPr lang="hr-HR" dirty="0"/>
              <a:t>Prikupljanje informacija</a:t>
            </a:r>
          </a:p>
          <a:p>
            <a:pPr marL="514350" indent="-514350"/>
            <a:r>
              <a:rPr lang="hr-HR" dirty="0"/>
              <a:t>Bilježenje informacija</a:t>
            </a:r>
          </a:p>
          <a:p>
            <a:pPr marL="514350" indent="-514350"/>
            <a:r>
              <a:rPr lang="hr-HR" dirty="0"/>
              <a:t>Organizacija informacija</a:t>
            </a:r>
          </a:p>
          <a:p>
            <a:pPr marL="514350" indent="-514350"/>
            <a:r>
              <a:rPr lang="hr-HR" dirty="0"/>
              <a:t>Razumijevanje informacija</a:t>
            </a:r>
          </a:p>
          <a:p>
            <a:pPr marL="514350" indent="-514350"/>
            <a:r>
              <a:rPr lang="hr-HR" dirty="0"/>
              <a:t>Pamćenje</a:t>
            </a:r>
          </a:p>
          <a:p>
            <a:pPr marL="514350" indent="-514350"/>
            <a:r>
              <a:rPr lang="hr-HR" dirty="0"/>
              <a:t>Korištenje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907759-8F26-44AE-AD07-390D4C9E1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156962"/>
            <a:ext cx="273630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DA BISMO POSTALI USPJEŠNI U UČENJU POTREBNO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Željeti razvijati vještine koje su potrebne za uspješno učenje</a:t>
            </a:r>
          </a:p>
          <a:p>
            <a:endParaRPr lang="hr-HR" dirty="0"/>
          </a:p>
          <a:p>
            <a:r>
              <a:rPr lang="hr-HR" dirty="0"/>
              <a:t>Vježbati, </a:t>
            </a:r>
            <a:r>
              <a:rPr lang="hr-HR" dirty="0" err="1"/>
              <a:t>vježbati</a:t>
            </a:r>
            <a:r>
              <a:rPr lang="hr-HR" dirty="0"/>
              <a:t>, </a:t>
            </a:r>
            <a:r>
              <a:rPr lang="hr-HR" dirty="0" err="1"/>
              <a:t>vježbati</a:t>
            </a:r>
            <a:r>
              <a:rPr lang="hr-HR" dirty="0"/>
              <a:t>, </a:t>
            </a:r>
            <a:r>
              <a:rPr lang="hr-HR" dirty="0" err="1"/>
              <a:t>vježbati</a:t>
            </a:r>
            <a:r>
              <a:rPr lang="hr-HR" dirty="0"/>
              <a:t>…………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5828EF-97B4-4E45-8101-FAB3E312B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17032"/>
            <a:ext cx="4213785" cy="28425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KOJE VJEŠTINE SU NAM POTREBNE ZA USPJEŠNO UČENJE?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Dobro se organizirati</a:t>
            </a:r>
          </a:p>
          <a:p>
            <a:r>
              <a:rPr lang="hr-HR" dirty="0"/>
              <a:t>Koncentrirati se</a:t>
            </a:r>
          </a:p>
          <a:p>
            <a:r>
              <a:rPr lang="hr-HR" dirty="0"/>
              <a:t>Aktivno učiti</a:t>
            </a:r>
          </a:p>
          <a:p>
            <a:r>
              <a:rPr lang="hr-HR" dirty="0"/>
              <a:t>Voditi bilješke</a:t>
            </a:r>
          </a:p>
          <a:p>
            <a:r>
              <a:rPr lang="hr-HR" dirty="0"/>
              <a:t>Imati dobro razvijene vještine čitanja i pisanja</a:t>
            </a:r>
          </a:p>
          <a:p>
            <a:r>
              <a:rPr lang="hr-HR" dirty="0"/>
              <a:t>Uspješno se suočavati sa strahom od ispitivanja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DOBRO SE ORGANIZIRATI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988840"/>
            <a:ext cx="6347714" cy="4052523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Dobra organizacija znači napraviti  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FF0000"/>
                </a:solidFill>
              </a:rPr>
              <a:t>PLAN UČENJA </a:t>
            </a:r>
            <a:r>
              <a:rPr lang="hr-HR" u="sng" dirty="0"/>
              <a:t>( učimo manje – naučimo više)</a:t>
            </a:r>
          </a:p>
          <a:p>
            <a:pPr marL="0" indent="0" algn="ctr">
              <a:buNone/>
            </a:pPr>
            <a:endParaRPr lang="hr-HR" u="sng" dirty="0"/>
          </a:p>
          <a:p>
            <a:r>
              <a:rPr lang="hr-HR" dirty="0"/>
              <a:t>Dobro rasporediti vrijeme za učenje – ne učiti u zadnji čas </a:t>
            </a:r>
          </a:p>
          <a:p>
            <a:endParaRPr lang="hr-HR" dirty="0"/>
          </a:p>
          <a:p>
            <a:r>
              <a:rPr lang="hr-HR" b="1" dirty="0">
                <a:solidFill>
                  <a:srgbClr val="00B0F0"/>
                </a:solidFill>
              </a:rPr>
              <a:t>Mjesečni plan</a:t>
            </a:r>
            <a:r>
              <a:rPr lang="hr-HR" dirty="0"/>
              <a:t>: na papir napisati sve važnije testove i druge obaveze za koje se trebaš pripremiti. Papir staviti na vidljivo mjesto tako da nešto ne zaboraviš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hr-HR" sz="3200" b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Tjedni i dnevni plan:</a:t>
            </a:r>
            <a:br>
              <a:rPr lang="hr-HR" sz="3200" dirty="0">
                <a:latin typeface="+mn-lt"/>
                <a:ea typeface="+mn-ea"/>
                <a:cs typeface="+mn-cs"/>
              </a:rPr>
            </a:br>
            <a:endParaRPr lang="hr-HR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hr-HR" dirty="0"/>
              <a:t>Radimo ga detaljnije</a:t>
            </a:r>
          </a:p>
          <a:p>
            <a:r>
              <a:rPr lang="hr-HR" dirty="0"/>
              <a:t>Najprije napišemo obaveze u učenju za cijeli tjedan, a zatim napravi tablicu u kojoj ćeš za svaki dan pisati što ćeš raditi prije i poslije škole</a:t>
            </a:r>
          </a:p>
          <a:p>
            <a:r>
              <a:rPr lang="hr-HR" dirty="0"/>
              <a:t>Kad nešto iz plana napraviš, to precrtaj ili stavi kvačicu.</a:t>
            </a:r>
          </a:p>
          <a:p>
            <a:r>
              <a:rPr lang="hr-HR" dirty="0"/>
              <a:t>Planiraj tako da učiš bez prestanka 40 – 45 minuta, a nakon toga uzmeš odmor od 10 minuta.</a:t>
            </a:r>
          </a:p>
          <a:p>
            <a:r>
              <a:rPr lang="hr-HR" dirty="0"/>
              <a:t>Na kraju se nagradi za ispunjen plan nečim što te veseli (čokoladica, sladoled, slušanje glazbe…)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1810-C59B-4FBD-AF88-A72BDA86F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hr-HR" altLang="ko-KR" sz="3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Batang" panose="020B0503020000020004" pitchFamily="18" charset="-127"/>
                <a:cs typeface="MV Boli" panose="02000500030200090000" pitchFamily="2" charset="0"/>
              </a:rPr>
              <a:t>MOJ TJEDNI PLAN AKTIVNOSTI</a:t>
            </a:r>
            <a:br>
              <a:rPr kumimoji="0" lang="hr-H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hr-H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E7D621-B0AD-4637-A925-D43D46691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84931"/>
              </p:ext>
            </p:extLst>
          </p:nvPr>
        </p:nvGraphicFramePr>
        <p:xfrm>
          <a:off x="251520" y="1412776"/>
          <a:ext cx="8064896" cy="54452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1007970">
                  <a:extLst>
                    <a:ext uri="{9D8B030D-6E8A-4147-A177-3AD203B41FA5}">
                      <a16:colId xmlns:a16="http://schemas.microsoft.com/office/drawing/2014/main" val="4166351577"/>
                    </a:ext>
                  </a:extLst>
                </a:gridCol>
                <a:gridCol w="1007970">
                  <a:extLst>
                    <a:ext uri="{9D8B030D-6E8A-4147-A177-3AD203B41FA5}">
                      <a16:colId xmlns:a16="http://schemas.microsoft.com/office/drawing/2014/main" val="2505688319"/>
                    </a:ext>
                  </a:extLst>
                </a:gridCol>
                <a:gridCol w="1007970">
                  <a:extLst>
                    <a:ext uri="{9D8B030D-6E8A-4147-A177-3AD203B41FA5}">
                      <a16:colId xmlns:a16="http://schemas.microsoft.com/office/drawing/2014/main" val="1258077349"/>
                    </a:ext>
                  </a:extLst>
                </a:gridCol>
                <a:gridCol w="1007970">
                  <a:extLst>
                    <a:ext uri="{9D8B030D-6E8A-4147-A177-3AD203B41FA5}">
                      <a16:colId xmlns:a16="http://schemas.microsoft.com/office/drawing/2014/main" val="4267805106"/>
                    </a:ext>
                  </a:extLst>
                </a:gridCol>
                <a:gridCol w="1007970">
                  <a:extLst>
                    <a:ext uri="{9D8B030D-6E8A-4147-A177-3AD203B41FA5}">
                      <a16:colId xmlns:a16="http://schemas.microsoft.com/office/drawing/2014/main" val="4103556905"/>
                    </a:ext>
                  </a:extLst>
                </a:gridCol>
                <a:gridCol w="1007970">
                  <a:extLst>
                    <a:ext uri="{9D8B030D-6E8A-4147-A177-3AD203B41FA5}">
                      <a16:colId xmlns:a16="http://schemas.microsoft.com/office/drawing/2014/main" val="4256459922"/>
                    </a:ext>
                  </a:extLst>
                </a:gridCol>
                <a:gridCol w="1008538">
                  <a:extLst>
                    <a:ext uri="{9D8B030D-6E8A-4147-A177-3AD203B41FA5}">
                      <a16:colId xmlns:a16="http://schemas.microsoft.com/office/drawing/2014/main" val="648237899"/>
                    </a:ext>
                  </a:extLst>
                </a:gridCol>
                <a:gridCol w="1008538">
                  <a:extLst>
                    <a:ext uri="{9D8B030D-6E8A-4147-A177-3AD203B41FA5}">
                      <a16:colId xmlns:a16="http://schemas.microsoft.com/office/drawing/2014/main" val="500006053"/>
                    </a:ext>
                  </a:extLst>
                </a:gridCol>
              </a:tblGrid>
              <a:tr h="219847"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</a:rPr>
                        <a:t>PON</a:t>
                      </a:r>
                      <a:endParaRPr lang="hr-H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</a:rPr>
                        <a:t>UTO</a:t>
                      </a:r>
                      <a:endParaRPr lang="hr-H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</a:rPr>
                        <a:t>SRI</a:t>
                      </a:r>
                      <a:endParaRPr lang="hr-H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</a:rPr>
                        <a:t>ČET</a:t>
                      </a:r>
                      <a:endParaRPr lang="hr-H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</a:rPr>
                        <a:t>PET</a:t>
                      </a:r>
                      <a:endParaRPr lang="hr-H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</a:rPr>
                        <a:t>SUB</a:t>
                      </a:r>
                      <a:endParaRPr lang="hr-H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solidFill>
                            <a:schemeClr val="tx1"/>
                          </a:solidFill>
                          <a:effectLst/>
                        </a:rPr>
                        <a:t>NED</a:t>
                      </a:r>
                      <a:endParaRPr lang="hr-H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extLst>
                  <a:ext uri="{0D108BD9-81ED-4DB2-BD59-A6C34878D82A}">
                    <a16:rowId xmlns:a16="http://schemas.microsoft.com/office/drawing/2014/main" val="771494464"/>
                  </a:ext>
                </a:extLst>
              </a:tr>
              <a:tr h="219847"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DATUM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extLst>
                  <a:ext uri="{0D108BD9-81ED-4DB2-BD59-A6C34878D82A}">
                    <a16:rowId xmlns:a16="http://schemas.microsoft.com/office/drawing/2014/main" val="4055477443"/>
                  </a:ext>
                </a:extLst>
              </a:tr>
              <a:tr h="613437"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TEST/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000">
                          <a:effectLst/>
                        </a:rPr>
                        <a:t>ISPITIVANJE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extLst>
                  <a:ext uri="{0D108BD9-81ED-4DB2-BD59-A6C34878D82A}">
                    <a16:rowId xmlns:a16="http://schemas.microsoft.com/office/drawing/2014/main" val="3338813323"/>
                  </a:ext>
                </a:extLst>
              </a:tr>
              <a:tr h="4392093">
                <a:tc>
                  <a:txBody>
                    <a:bodyPr/>
                    <a:lstStyle/>
                    <a:p>
                      <a:r>
                        <a:rPr lang="hr-HR" sz="1000" dirty="0">
                          <a:effectLst/>
                        </a:rPr>
                        <a:t>*Preko vikenda:  </a:t>
                      </a:r>
                    </a:p>
                    <a:p>
                      <a:r>
                        <a:rPr lang="hr-HR" sz="1000" dirty="0">
                          <a:effectLst/>
                        </a:rPr>
                        <a:t>1. Upiši testove i ispitivanja za idući tjedan.</a:t>
                      </a:r>
                    </a:p>
                    <a:p>
                      <a:r>
                        <a:rPr lang="hr-HR" sz="1000" dirty="0">
                          <a:effectLst/>
                        </a:rPr>
                        <a:t>2. Upiši stalne obaveze (trening i slično).</a:t>
                      </a:r>
                    </a:p>
                    <a:p>
                      <a:r>
                        <a:rPr lang="hr-HR" sz="1000" dirty="0">
                          <a:effectLst/>
                        </a:rPr>
                        <a:t>3. Isplaniraj učenje, pisanje DZ, ponavljanje i ostale zadatke.</a:t>
                      </a:r>
                    </a:p>
                    <a:p>
                      <a:r>
                        <a:rPr lang="hr-HR" sz="1000" dirty="0">
                          <a:effectLst/>
                        </a:rPr>
                        <a:t>*Svakodnevno isplaniraj vrijeme učenja, drugih aktivnosti, pauze te slobodno vrijeme.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</a:endParaRPr>
                    </a:p>
                    <a:p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</a:endParaRPr>
                    </a:p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Times New Roman" panose="02020603050405020304" pitchFamily="18" charset="0"/>
                        <a:ea typeface="Batang" panose="020B0503020000020004" pitchFamily="18" charset="-127"/>
                      </a:endParaRPr>
                    </a:p>
                  </a:txBody>
                  <a:tcPr marL="44557" marR="44557" marT="0" marB="0"/>
                </a:tc>
                <a:extLst>
                  <a:ext uri="{0D108BD9-81ED-4DB2-BD59-A6C34878D82A}">
                    <a16:rowId xmlns:a16="http://schemas.microsoft.com/office/drawing/2014/main" val="215108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6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r-HR" dirty="0"/>
              <a:t>2. KAKO SE KONCENTRIRATI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r-HR" dirty="0"/>
              <a:t>Pronađi mjesto za učenje</a:t>
            </a:r>
          </a:p>
          <a:p>
            <a:r>
              <a:rPr lang="hr-HR" dirty="0"/>
              <a:t>To mjesto koristi samo za učenje</a:t>
            </a:r>
          </a:p>
          <a:p>
            <a:r>
              <a:rPr lang="hr-HR" dirty="0"/>
              <a:t>Pazi da to mjesto bude dobro osvijetljeno i prozračno</a:t>
            </a:r>
          </a:p>
          <a:p>
            <a:r>
              <a:rPr lang="hr-HR" dirty="0"/>
              <a:t>Osiguraj si dobru stolicu i dovoljno velik stol </a:t>
            </a:r>
          </a:p>
          <a:p>
            <a:r>
              <a:rPr lang="hr-HR" dirty="0"/>
              <a:t>Nemoj učiti gladna/gladan i umorna/umoran</a:t>
            </a:r>
          </a:p>
          <a:p>
            <a:r>
              <a:rPr lang="hr-HR" dirty="0"/>
              <a:t>Koristi tehnike koncentracije 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FA0068-6685-49BE-809B-ED4D42505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149080"/>
            <a:ext cx="4448043" cy="25020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Tehnike koncentracije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FF0000"/>
                </a:solidFill>
              </a:rPr>
              <a:t>“BUDI TU”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/>
              <a:t>čim uočiš da su ti misli odlutale, sebi reci: „Budi tu!“, „Koncentriraj se!“ ili nešto slično.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/>
              <a:t>Većina ljudi izjavljuje da im se čak više puta u minuti događa da im misli odlepršaju. Misao treba reći u pozitivnim terminima (</a:t>
            </a:r>
            <a:r>
              <a:rPr lang="hr-HR" sz="2000" dirty="0" err="1"/>
              <a:t>npr</a:t>
            </a:r>
            <a:r>
              <a:rPr lang="hr-HR" sz="2000" dirty="0"/>
              <a:t>. Budi tu!), a ne u negativnim (</a:t>
            </a:r>
            <a:r>
              <a:rPr lang="hr-HR" sz="2000" dirty="0" err="1"/>
              <a:t>npr</a:t>
            </a:r>
            <a:r>
              <a:rPr lang="hr-HR" sz="2000" dirty="0"/>
              <a:t>. Nemoj misliti na čokoladu!). Zašto? Zato što naš mozak riječi pretvara u predodžbe ili slike. Tako riječ nemoj ne može pretvoriti u sliku, ali zato može u vrlo jasnu sliku pretvoriti riječ čokolada pa tako završimo ipak stalno misleći na tu spomenutu čokoladu.</a:t>
            </a:r>
          </a:p>
          <a:p>
            <a:endParaRPr lang="hr-HR" sz="2000" dirty="0"/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1289</Words>
  <Application>Microsoft Office PowerPoint</Application>
  <PresentationFormat>On-screen Show (4:3)</PresentationFormat>
  <Paragraphs>173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Trebuchet MS</vt:lpstr>
      <vt:lpstr>Verdana</vt:lpstr>
      <vt:lpstr>Wingdings</vt:lpstr>
      <vt:lpstr>Wingdings 3</vt:lpstr>
      <vt:lpstr>Facet</vt:lpstr>
      <vt:lpstr>KAKO USPJEŠNO UČITI</vt:lpstr>
      <vt:lpstr>ŠTO JE UČENJE?</vt:lpstr>
      <vt:lpstr>DA BISMO POSTALI USPJEŠNI U UČENJU POTREBNO JE:</vt:lpstr>
      <vt:lpstr>KOJE VJEŠTINE SU NAM POTREBNE ZA USPJEŠNO UČENJE?</vt:lpstr>
      <vt:lpstr>1. DOBRO SE ORGANIZIRATI</vt:lpstr>
      <vt:lpstr>Tjedni i dnevni plan: </vt:lpstr>
      <vt:lpstr>MOJ TJEDNI PLAN AKTIVNOSTI </vt:lpstr>
      <vt:lpstr>2. KAKO SE KONCENTRIRATI</vt:lpstr>
      <vt:lpstr>Tehnike koncentracije  </vt:lpstr>
      <vt:lpstr>Tehnike koncentracije</vt:lpstr>
      <vt:lpstr>Tehnike koncentracije</vt:lpstr>
      <vt:lpstr>ZAŠTO JE VAŽNA MOTIVACIJA</vt:lpstr>
      <vt:lpstr>OTKRIJ SVOJ STIL UČENJA I SKORISTI GA</vt:lpstr>
      <vt:lpstr>PowerPoint Presentation</vt:lpstr>
      <vt:lpstr>KAKO RADITI NA TEKSTU –        AKTIVNO UČENJE </vt:lpstr>
      <vt:lpstr>KAKO NAPRAVITI BILJEŠKE</vt:lpstr>
      <vt:lpstr>KAKO SLUŠATI NA SATU</vt:lpstr>
      <vt:lpstr>KAKO SE MOTIVIRATI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USPJEŠNO UČITI</dc:title>
  <dc:creator>Ravnatelj</dc:creator>
  <cp:lastModifiedBy>Irena Stević</cp:lastModifiedBy>
  <cp:revision>23</cp:revision>
  <dcterms:created xsi:type="dcterms:W3CDTF">2013-11-07T11:35:31Z</dcterms:created>
  <dcterms:modified xsi:type="dcterms:W3CDTF">2020-12-09T22:01:33Z</dcterms:modified>
</cp:coreProperties>
</file>